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92" r:id="rId5"/>
    <p:sldId id="291" r:id="rId6"/>
    <p:sldId id="295" r:id="rId7"/>
    <p:sldId id="304" r:id="rId8"/>
    <p:sldId id="305" r:id="rId9"/>
    <p:sldId id="306" r:id="rId10"/>
    <p:sldId id="307" r:id="rId11"/>
    <p:sldId id="299" r:id="rId12"/>
    <p:sldId id="301" r:id="rId13"/>
    <p:sldId id="302" r:id="rId14"/>
    <p:sldId id="293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A"/>
    <a:srgbClr val="DD9639"/>
    <a:srgbClr val="FBFCFC"/>
    <a:srgbClr val="FFFFFF"/>
    <a:srgbClr val="F5F5F5"/>
    <a:srgbClr val="FBFBFB"/>
    <a:srgbClr val="2E3D92"/>
    <a:srgbClr val="E79130"/>
    <a:srgbClr val="BE551A"/>
    <a:srgbClr val="BEE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58296" autoAdjust="0"/>
  </p:normalViewPr>
  <p:slideViewPr>
    <p:cSldViewPr snapToGrid="0">
      <p:cViewPr varScale="1">
        <p:scale>
          <a:sx n="60" d="100"/>
          <a:sy n="60" d="100"/>
        </p:scale>
        <p:origin x="1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4696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8447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1681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6060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9898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3252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12882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40967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3571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810" y="622631"/>
            <a:ext cx="6916190" cy="2806369"/>
          </a:xfrm>
        </p:spPr>
        <p:txBody>
          <a:bodyPr>
            <a:noAutofit/>
          </a:bodyPr>
          <a:lstStyle/>
          <a:p>
            <a:r>
              <a:rPr lang="it-IT" sz="4000" dirty="0">
                <a:latin typeface="Constantia" panose="02030602050306030303" pitchFamily="18" charset="0"/>
              </a:rPr>
              <a:t>DALL’AI ALLE APP: COME USARE LA TECNOLOGIA PER IL SUPPORTO NUTRIZIONALE DEI PAZIENTI BARIATRICI?</a:t>
            </a:r>
            <a:endParaRPr lang="it-IT" sz="4000" dirty="0">
              <a:solidFill>
                <a:srgbClr val="304297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Sottotitolo 3">
            <a:extLst>
              <a:ext uri="{FF2B5EF4-FFF2-40B4-BE49-F238E27FC236}">
                <a16:creationId xmlns:a16="http://schemas.microsoft.com/office/drawing/2014/main" id="{A7E58D5A-5292-77B5-1EE0-B18EE318BB3B}"/>
              </a:ext>
            </a:extLst>
          </p:cNvPr>
          <p:cNvSpPr txBox="1">
            <a:spLocks/>
          </p:cNvSpPr>
          <p:nvPr/>
        </p:nvSpPr>
        <p:spPr>
          <a:xfrm>
            <a:off x="5360064" y="4459184"/>
            <a:ext cx="4526280" cy="1279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800" b="1" cap="none">
                <a:solidFill>
                  <a:srgbClr val="E98B0D"/>
                </a:solidFill>
                <a:latin typeface="Constantia" panose="02030602050306030303" pitchFamily="18" charset="0"/>
              </a:rPr>
              <a:t>Dr.ssa Rita Schiano di Cola</a:t>
            </a:r>
            <a:br>
              <a:rPr lang="it-IT" altLang="it-IT" sz="1800" b="1" cap="none">
                <a:solidFill>
                  <a:srgbClr val="E98B0D"/>
                </a:solidFill>
                <a:latin typeface="Constantia" panose="02030602050306030303" pitchFamily="18" charset="0"/>
              </a:rPr>
            </a:br>
            <a:r>
              <a:rPr lang="it-IT" altLang="it-IT" sz="1800" b="1" cap="none">
                <a:solidFill>
                  <a:srgbClr val="E98B0D"/>
                </a:solidFill>
                <a:latin typeface="Constantia" panose="02030602050306030303" pitchFamily="18" charset="0"/>
              </a:rPr>
              <a:t>Responsabile Servizio Nutrizione</a:t>
            </a:r>
          </a:p>
          <a:p>
            <a:r>
              <a:rPr lang="it-IT" altLang="it-IT" sz="1800" b="1">
                <a:solidFill>
                  <a:srgbClr val="E98B0D"/>
                </a:solidFill>
                <a:latin typeface="Constantia" panose="02030602050306030303" pitchFamily="18" charset="0"/>
              </a:rPr>
              <a:t>P.O. Pineta Grande Hospital, </a:t>
            </a:r>
            <a:br>
              <a:rPr lang="it-IT" altLang="it-IT" sz="1800" b="1">
                <a:solidFill>
                  <a:srgbClr val="E98B0D"/>
                </a:solidFill>
                <a:latin typeface="Constantia" panose="02030602050306030303" pitchFamily="18" charset="0"/>
              </a:rPr>
            </a:br>
            <a:r>
              <a:rPr lang="it-IT" altLang="it-IT" sz="1800" b="1">
                <a:solidFill>
                  <a:srgbClr val="E98B0D"/>
                </a:solidFill>
                <a:latin typeface="Constantia" panose="02030602050306030303" pitchFamily="18" charset="0"/>
              </a:rPr>
              <a:t>Castel Volturno, Caserta</a:t>
            </a:r>
            <a:endParaRPr lang="it-IT" altLang="it-IT" sz="1800" b="1" dirty="0">
              <a:solidFill>
                <a:srgbClr val="E98B0D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Immagine 12">
            <a:extLst>
              <a:ext uri="{FF2B5EF4-FFF2-40B4-BE49-F238E27FC236}">
                <a16:creationId xmlns:a16="http://schemas.microsoft.com/office/drawing/2014/main" id="{4C0D91E6-694F-31FF-6CC0-09C050F8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344" y="4664683"/>
            <a:ext cx="2034801" cy="10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DB0-0856-F035-102E-C3FB44A5C58D}"/>
              </a:ext>
            </a:extLst>
          </p:cNvPr>
          <p:cNvSpPr txBox="1">
            <a:spLocks/>
          </p:cNvSpPr>
          <p:nvPr/>
        </p:nvSpPr>
        <p:spPr>
          <a:xfrm>
            <a:off x="662293" y="507328"/>
            <a:ext cx="10867412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Constantia" panose="02030602050306030303" pitchFamily="18" charset="0"/>
              </a:rPr>
              <a:t>Conclusioni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4CBA-9B2B-8650-20FC-8B71D714E83D}"/>
              </a:ext>
            </a:extLst>
          </p:cNvPr>
          <p:cNvSpPr txBox="1">
            <a:spLocks/>
          </p:cNvSpPr>
          <p:nvPr/>
        </p:nvSpPr>
        <p:spPr>
          <a:xfrm>
            <a:off x="239906" y="1467119"/>
            <a:ext cx="11712185" cy="462888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Georgia" panose="02040502050405020303" pitchFamily="18" charset="0"/>
              </a:rPr>
              <a:t>La tecnologia potenzia personalizzazione e aderenza </a:t>
            </a:r>
            <a:r>
              <a:rPr lang="it-IT" b="1" dirty="0">
                <a:latin typeface="Georgia" panose="02040502050405020303" pitchFamily="18" charset="0"/>
                <a:sym typeface="Wingdings" pitchFamily="2" charset="2"/>
              </a:rPr>
              <a:t>- </a:t>
            </a:r>
            <a:r>
              <a:rPr lang="it-IT" dirty="0">
                <a:latin typeface="Georgia" panose="02040502050405020303" pitchFamily="18" charset="0"/>
              </a:rPr>
              <a:t>strumenti come </a:t>
            </a:r>
            <a:r>
              <a:rPr lang="it-IT" b="1" dirty="0">
                <a:latin typeface="Georgia" panose="02040502050405020303" pitchFamily="18" charset="0"/>
              </a:rPr>
              <a:t>app, AI e wearable</a:t>
            </a:r>
            <a:r>
              <a:rPr lang="it-IT" dirty="0">
                <a:latin typeface="Georgia" panose="02040502050405020303" pitchFamily="18" charset="0"/>
              </a:rPr>
              <a:t> non sostituiscono il dietista, ma permettono di </a:t>
            </a:r>
            <a:r>
              <a:rPr lang="it-IT" b="1" dirty="0">
                <a:latin typeface="Georgia" panose="02040502050405020303" pitchFamily="18" charset="0"/>
              </a:rPr>
              <a:t>monitorare meglio i pazienti</a:t>
            </a:r>
            <a:r>
              <a:rPr lang="it-IT" dirty="0">
                <a:latin typeface="Georgia" panose="02040502050405020303" pitchFamily="18" charset="0"/>
              </a:rPr>
              <a:t>, offrendo feedback in tempo reale, promemoria personalizzati e consigli pratici.</a:t>
            </a:r>
          </a:p>
          <a:p>
            <a:r>
              <a:rPr lang="it-IT" b="1" dirty="0">
                <a:latin typeface="Georgia" panose="02040502050405020303" pitchFamily="18" charset="0"/>
              </a:rPr>
              <a:t>Non sostituisce il professionista</a:t>
            </a:r>
            <a:br>
              <a:rPr lang="it-IT" b="1" dirty="0">
                <a:latin typeface="Georgia" panose="02040502050405020303" pitchFamily="18" charset="0"/>
              </a:rPr>
            </a:br>
            <a:r>
              <a:rPr lang="it-IT" b="1" dirty="0">
                <a:latin typeface="Georgia" panose="02040502050405020303" pitchFamily="18" charset="0"/>
              </a:rPr>
              <a:t>- </a:t>
            </a:r>
            <a:r>
              <a:rPr lang="it-IT" dirty="0">
                <a:latin typeface="Georgia" panose="02040502050405020303" pitchFamily="18" charset="0"/>
              </a:rPr>
              <a:t>La tecnologia è </a:t>
            </a:r>
            <a:r>
              <a:rPr lang="it-IT" b="1" dirty="0">
                <a:latin typeface="Georgia" panose="02040502050405020303" pitchFamily="18" charset="0"/>
              </a:rPr>
              <a:t>un supporto</a:t>
            </a:r>
            <a:r>
              <a:rPr lang="it-IT" dirty="0">
                <a:latin typeface="Georgia" panose="02040502050405020303" pitchFamily="18" charset="0"/>
              </a:rPr>
              <a:t>, non un sostituto: il ruolo del professionista </a:t>
            </a:r>
            <a:r>
              <a:rPr lang="it-IT" b="1" dirty="0">
                <a:latin typeface="Georgia" panose="02040502050405020303" pitchFamily="18" charset="0"/>
              </a:rPr>
              <a:t>resta centrale </a:t>
            </a:r>
            <a:r>
              <a:rPr lang="it-IT" dirty="0">
                <a:latin typeface="Georgia" panose="02040502050405020303" pitchFamily="18" charset="0"/>
              </a:rPr>
              <a:t>per interpretare i dati, guidare il paziente e prendere decisioni cliniche.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- L’intelligenza artificiale o le app non possono sostituire l’esperienza, l’empatia e la capacità di personalizzare il percorso nutrizionale.</a:t>
            </a:r>
          </a:p>
          <a:p>
            <a:r>
              <a:rPr lang="it-IT" b="1" dirty="0">
                <a:latin typeface="Georgia" panose="02040502050405020303" pitchFamily="18" charset="0"/>
              </a:rPr>
              <a:t>Il futuro del supporto nutrizionale è ibrido </a:t>
            </a:r>
            <a:r>
              <a:rPr lang="it-IT" b="1" dirty="0">
                <a:latin typeface="Georgia" panose="02040502050405020303" pitchFamily="18" charset="0"/>
                <a:sym typeface="Wingdings" pitchFamily="2" charset="2"/>
              </a:rPr>
              <a:t> </a:t>
            </a:r>
            <a:r>
              <a:rPr lang="it-IT" dirty="0">
                <a:latin typeface="Georgia" panose="02040502050405020303" pitchFamily="18" charset="0"/>
              </a:rPr>
              <a:t>integrazione empatia umana + strumenti </a:t>
            </a:r>
            <a:r>
              <a:rPr lang="it-IT" dirty="0" err="1">
                <a:latin typeface="Georgia" panose="02040502050405020303" pitchFamily="18" charset="0"/>
              </a:rPr>
              <a:t>digitali..l’ideale</a:t>
            </a:r>
            <a:r>
              <a:rPr lang="it-IT" dirty="0">
                <a:latin typeface="Georgia" panose="02040502050405020303" pitchFamily="18" charset="0"/>
              </a:rPr>
              <a:t>? Un percorso in cui il dietista utilizza strumenti digitali per potenziare il proprio lavoro, mantenendo il contatto umano e la relazione con il paziente.</a:t>
            </a:r>
          </a:p>
          <a:p>
            <a:pPr>
              <a:buFont typeface="Wingdings" pitchFamily="2" charset="2"/>
              <a:buChar char="Ø"/>
            </a:pPr>
            <a:endParaRPr lang="it-IT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How To Buy Your First Investment Property | Nexus Property Management®  Franchise | National Property Management Franchise">
            <a:extLst>
              <a:ext uri="{FF2B5EF4-FFF2-40B4-BE49-F238E27FC236}">
                <a16:creationId xmlns:a16="http://schemas.microsoft.com/office/drawing/2014/main" id="{8F370C04-FF15-56CF-3080-221E3DB9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28"/>
            <a:ext cx="4071257" cy="407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0730" y="2204646"/>
            <a:ext cx="3741168" cy="986592"/>
          </a:xfrm>
        </p:spPr>
        <p:txBody>
          <a:bodyPr>
            <a:normAutofit/>
          </a:bodyPr>
          <a:lstStyle/>
          <a:p>
            <a:r>
              <a:rPr lang="it-IT" dirty="0">
                <a:latin typeface="Chalkduster" panose="03050602040202020205" pitchFamily="66" charset="77"/>
              </a:rPr>
              <a:t>Grazie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050659-AA34-F1A1-0D3D-3255DAD05FF4}"/>
              </a:ext>
            </a:extLst>
          </p:cNvPr>
          <p:cNvSpPr txBox="1"/>
          <p:nvPr/>
        </p:nvSpPr>
        <p:spPr>
          <a:xfrm>
            <a:off x="5562601" y="416005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halkduster" panose="03050602040202020205" pitchFamily="66" charset="77"/>
              </a:rPr>
              <a:t>“La tecnologia può amplificare la nostra voce, ma il linguaggio della cura resta umano”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DB0-0856-F035-102E-C3FB44A5C58D}"/>
              </a:ext>
            </a:extLst>
          </p:cNvPr>
          <p:cNvSpPr txBox="1">
            <a:spLocks/>
          </p:cNvSpPr>
          <p:nvPr/>
        </p:nvSpPr>
        <p:spPr>
          <a:xfrm>
            <a:off x="942298" y="409471"/>
            <a:ext cx="10867412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Georgia" panose="02040502050405020303" pitchFamily="18" charset="0"/>
              </a:rPr>
              <a:t>Il contesto: 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il paziente </a:t>
            </a:r>
            <a:r>
              <a:rPr lang="it-IT" dirty="0" err="1">
                <a:latin typeface="Georgia" panose="02040502050405020303" pitchFamily="18" charset="0"/>
              </a:rPr>
              <a:t>bariatrico</a:t>
            </a:r>
            <a:r>
              <a:rPr lang="it-IT" dirty="0">
                <a:latin typeface="Georgia" panose="02040502050405020303" pitchFamily="18" charset="0"/>
              </a:rPr>
              <a:t> oggi</a:t>
            </a:r>
          </a:p>
        </p:txBody>
      </p:sp>
      <p:pic>
        <p:nvPicPr>
          <p:cNvPr id="5" name="Immagine 4" descr="Immagine che contiene schermata, illustrazione, arte, design&#10;&#10;Descrizione generata automaticamente">
            <a:extLst>
              <a:ext uri="{FF2B5EF4-FFF2-40B4-BE49-F238E27FC236}">
                <a16:creationId xmlns:a16="http://schemas.microsoft.com/office/drawing/2014/main" id="{9CEFABCD-E6F8-8399-81A2-6004079DB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/>
          <a:stretch/>
        </p:blipFill>
        <p:spPr>
          <a:xfrm>
            <a:off x="0" y="7034"/>
            <a:ext cx="7908758" cy="62243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4CBA-9B2B-8650-20FC-8B71D714E83D}"/>
              </a:ext>
            </a:extLst>
          </p:cNvPr>
          <p:cNvSpPr txBox="1">
            <a:spLocks/>
          </p:cNvSpPr>
          <p:nvPr/>
        </p:nvSpPr>
        <p:spPr>
          <a:xfrm>
            <a:off x="662294" y="2101234"/>
            <a:ext cx="11147416" cy="300233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Georgia" panose="02040502050405020303" pitchFamily="18" charset="0"/>
              </a:rPr>
              <a:t>Pazienti </a:t>
            </a:r>
            <a:r>
              <a:rPr lang="it-IT" b="1" dirty="0">
                <a:latin typeface="Georgia" panose="02040502050405020303" pitchFamily="18" charset="0"/>
              </a:rPr>
              <a:t>più giovani </a:t>
            </a:r>
            <a:r>
              <a:rPr lang="it-IT" dirty="0">
                <a:latin typeface="Georgia" panose="02040502050405020303" pitchFamily="18" charset="0"/>
              </a:rPr>
              <a:t>e </a:t>
            </a:r>
            <a:r>
              <a:rPr lang="it-IT" b="1" dirty="0">
                <a:latin typeface="Georgia" panose="02040502050405020303" pitchFamily="18" charset="0"/>
              </a:rPr>
              <a:t>digitalmente alfabetizzati</a:t>
            </a:r>
          </a:p>
          <a:p>
            <a:r>
              <a:rPr lang="it-IT" b="1" dirty="0">
                <a:latin typeface="Georgia" panose="02040502050405020303" pitchFamily="18" charset="0"/>
              </a:rPr>
              <a:t>Sfide: </a:t>
            </a:r>
            <a:r>
              <a:rPr lang="it-IT" dirty="0">
                <a:latin typeface="Georgia" panose="02040502050405020303" pitchFamily="18" charset="0"/>
              </a:rPr>
              <a:t>aderenza alla dieta, prevenzione carenze nutrizionali, garanzia follow-up lungo</a:t>
            </a:r>
          </a:p>
          <a:p>
            <a:r>
              <a:rPr lang="it-IT" dirty="0">
                <a:latin typeface="Georgia" panose="02040502050405020303" pitchFamily="18" charset="0"/>
              </a:rPr>
              <a:t>Il periodo post-operatorio è spesso quello più critico: il pz tende a sentirsi ‘autonomo’, e il rischio è di perdere monitoraggio e motivazione. </a:t>
            </a:r>
          </a:p>
          <a:p>
            <a:r>
              <a:rPr lang="it-IT" dirty="0">
                <a:latin typeface="Georgia" panose="02040502050405020303" pitchFamily="18" charset="0"/>
              </a:rPr>
              <a:t>In questo scenario, </a:t>
            </a:r>
            <a:r>
              <a:rPr lang="it-IT" b="1" dirty="0">
                <a:latin typeface="Georgia" panose="02040502050405020303" pitchFamily="18" charset="0"/>
              </a:rPr>
              <a:t>la tecnologia può colmare la distanza</a:t>
            </a:r>
            <a:r>
              <a:rPr lang="it-IT" dirty="0">
                <a:latin typeface="Georgia" panose="02040502050405020303" pitchFamily="18" charset="0"/>
              </a:rPr>
              <a:t>: app, intelligenza artificiale e dispositivi smart permettono di mantenere un filo diretto con il paziente, personalizzando il supporto e fornendo un accompagnamento quotidiano, anche a distanza. </a:t>
            </a:r>
          </a:p>
          <a:p>
            <a:pPr marL="0" indent="0">
              <a:buNone/>
            </a:pPr>
            <a:r>
              <a:rPr lang="it-IT" sz="3200" b="1" dirty="0">
                <a:latin typeface="Georgia" panose="02040502050405020303" pitchFamily="18" charset="0"/>
              </a:rPr>
              <a:t>     </a:t>
            </a:r>
            <a:br>
              <a:rPr lang="it-IT" sz="3200" b="1" dirty="0">
                <a:latin typeface="Georgia" panose="02040502050405020303" pitchFamily="18" charset="0"/>
              </a:rPr>
            </a:br>
            <a:r>
              <a:rPr lang="it-IT" sz="3200" b="1" dirty="0">
                <a:latin typeface="Georgia" panose="02040502050405020303" pitchFamily="18" charset="0"/>
              </a:rPr>
              <a:t>       </a:t>
            </a:r>
            <a:r>
              <a:rPr lang="it-IT" sz="3200" b="1" dirty="0">
                <a:latin typeface="Constantia" panose="02030602050306030303" pitchFamily="18" charset="0"/>
              </a:rPr>
              <a:t>Bisogno di strumenti smart e personalizzati</a:t>
            </a:r>
          </a:p>
          <a:p>
            <a:endParaRPr lang="it-IT" dirty="0">
              <a:latin typeface="Georgia" panose="02040502050405020303" pitchFamily="18" charset="0"/>
            </a:endParaRPr>
          </a:p>
          <a:p>
            <a:endParaRPr lang="it-IT" sz="2800" b="1" dirty="0">
              <a:latin typeface="Constantia" panose="02030602050306030303" pitchFamily="18" charset="0"/>
            </a:endParaRPr>
          </a:p>
        </p:txBody>
      </p:sp>
      <p:sp>
        <p:nvSpPr>
          <p:cNvPr id="8" name="Freccia circolare a destra 7">
            <a:extLst>
              <a:ext uri="{FF2B5EF4-FFF2-40B4-BE49-F238E27FC236}">
                <a16:creationId xmlns:a16="http://schemas.microsoft.com/office/drawing/2014/main" id="{A1BB8CF6-AF0A-0203-A896-F33099C51FDD}"/>
              </a:ext>
            </a:extLst>
          </p:cNvPr>
          <p:cNvSpPr/>
          <p:nvPr/>
        </p:nvSpPr>
        <p:spPr>
          <a:xfrm rot="20394739">
            <a:off x="286837" y="4667424"/>
            <a:ext cx="750912" cy="1339702"/>
          </a:xfrm>
          <a:prstGeom prst="curvedRightArrow">
            <a:avLst>
              <a:gd name="adj1" fmla="val 3075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DB0-0856-F035-102E-C3FB44A5C58D}"/>
              </a:ext>
            </a:extLst>
          </p:cNvPr>
          <p:cNvSpPr txBox="1">
            <a:spLocks/>
          </p:cNvSpPr>
          <p:nvPr/>
        </p:nvSpPr>
        <p:spPr>
          <a:xfrm>
            <a:off x="662294" y="566004"/>
            <a:ext cx="10867412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Georgia" panose="02040502050405020303" pitchFamily="18" charset="0"/>
              </a:rPr>
              <a:t>Tecnologie disponibili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4CBA-9B2B-8650-20FC-8B71D714E83D}"/>
              </a:ext>
            </a:extLst>
          </p:cNvPr>
          <p:cNvSpPr txBox="1">
            <a:spLocks/>
          </p:cNvSpPr>
          <p:nvPr/>
        </p:nvSpPr>
        <p:spPr>
          <a:xfrm>
            <a:off x="260263" y="1842590"/>
            <a:ext cx="11671474" cy="397805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Georgia" panose="02040502050405020303" pitchFamily="18" charset="0"/>
              </a:rPr>
              <a:t>AI (Intelligenza Artificiale) - </a:t>
            </a:r>
            <a:r>
              <a:rPr lang="it-IT" dirty="0">
                <a:latin typeface="Georgia" panose="02040502050405020303" pitchFamily="18" charset="0"/>
              </a:rPr>
              <a:t>consente di analizzare grandi quantità di dati per identificare pattern e prevedere rischi, come la scarsa aderenza o la comparsa di carenze nutrizionali.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                                  </a:t>
            </a:r>
            <a:r>
              <a:rPr lang="it-IT" dirty="0">
                <a:latin typeface="Georgia" panose="02040502050405020303" pitchFamily="18" charset="0"/>
                <a:sym typeface="Wingdings" pitchFamily="2" charset="2"/>
              </a:rPr>
              <a:t> </a:t>
            </a:r>
            <a:r>
              <a:rPr lang="it-IT" i="1" dirty="0">
                <a:latin typeface="Georgia" panose="02040502050405020303" pitchFamily="18" charset="0"/>
              </a:rPr>
              <a:t>Chatbot, predizione carenze, analisi dati nutrizionali</a:t>
            </a:r>
          </a:p>
          <a:p>
            <a:r>
              <a:rPr lang="it-IT" b="1" dirty="0">
                <a:latin typeface="Georgia" panose="02040502050405020303" pitchFamily="18" charset="0"/>
              </a:rPr>
              <a:t>App e piattaforme - </a:t>
            </a:r>
            <a:r>
              <a:rPr lang="it-IT" dirty="0">
                <a:latin typeface="Georgia" panose="02040502050405020303" pitchFamily="18" charset="0"/>
              </a:rPr>
              <a:t>permettono al paziente di registrare ciò che mangia, monitorare peso, idratazione, attività fisica, e mantenere un canale diretto di comunicazione con il team sanitario.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                                  </a:t>
            </a:r>
            <a:r>
              <a:rPr lang="it-IT" dirty="0">
                <a:latin typeface="Georgia" panose="02040502050405020303" pitchFamily="18" charset="0"/>
                <a:sym typeface="Wingdings" pitchFamily="2" charset="2"/>
              </a:rPr>
              <a:t> </a:t>
            </a:r>
            <a:r>
              <a:rPr lang="it-IT" i="1" dirty="0">
                <a:latin typeface="Georgia" panose="02040502050405020303" pitchFamily="18" charset="0"/>
                <a:sym typeface="Wingdings" pitchFamily="2" charset="2"/>
              </a:rPr>
              <a:t>D</a:t>
            </a:r>
            <a:r>
              <a:rPr lang="it-IT" i="1" dirty="0">
                <a:latin typeface="Georgia" panose="02040502050405020303" pitchFamily="18" charset="0"/>
              </a:rPr>
              <a:t>iario alimentare, monitoraggio peso/idratazione, </a:t>
            </a:r>
            <a:r>
              <a:rPr lang="it-IT" i="1" dirty="0" err="1">
                <a:latin typeface="Georgia" panose="02040502050405020303" pitchFamily="18" charset="0"/>
              </a:rPr>
              <a:t>reminder</a:t>
            </a:r>
            <a:endParaRPr lang="it-IT" i="1" dirty="0">
              <a:latin typeface="Georgia" panose="02040502050405020303" pitchFamily="18" charset="0"/>
            </a:endParaRPr>
          </a:p>
          <a:p>
            <a:r>
              <a:rPr lang="it-IT" b="1" dirty="0" err="1">
                <a:latin typeface="Georgia" panose="02040502050405020303" pitchFamily="18" charset="0"/>
              </a:rPr>
              <a:t>Wearables</a:t>
            </a:r>
            <a:r>
              <a:rPr lang="it-IT" b="1" dirty="0">
                <a:latin typeface="Georgia" panose="02040502050405020303" pitchFamily="18" charset="0"/>
              </a:rPr>
              <a:t> e smart devices </a:t>
            </a:r>
            <a:r>
              <a:rPr lang="it-IT" dirty="0">
                <a:latin typeface="Georgia" panose="02040502050405020303" pitchFamily="18" charset="0"/>
              </a:rPr>
              <a:t>- strumenti come bilance connesse, braccialetti fitness o sensori di composizione corporea, che possono fornire al professi9onista dati in tempo reale, rendendo il follow-up più oggettivo e tempestivo.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3703A"/>
                </a:solidFill>
                <a:latin typeface="Georgia" panose="02040502050405020303" pitchFamily="18" charset="0"/>
              </a:rPr>
              <a:t>Il vero potenziale nasce quando queste tecnologie vengono integrate tra loro e supervisionate dal professionista, creando un percorso davvero personalizzato.</a:t>
            </a:r>
          </a:p>
          <a:p>
            <a:pPr marL="0" indent="0">
              <a:buNone/>
            </a:pPr>
            <a:endParaRPr lang="it-IT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Scarica icone di Tecnologia gratuite in PNG e SVG">
            <a:extLst>
              <a:ext uri="{FF2B5EF4-FFF2-40B4-BE49-F238E27FC236}">
                <a16:creationId xmlns:a16="http://schemas.microsoft.com/office/drawing/2014/main" id="{D2AC87AA-0042-52E7-90F5-48D4FD37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086" y="235977"/>
            <a:ext cx="1160058" cy="11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bile app - Free technology icons">
            <a:extLst>
              <a:ext uri="{FF2B5EF4-FFF2-40B4-BE49-F238E27FC236}">
                <a16:creationId xmlns:a16="http://schemas.microsoft.com/office/drawing/2014/main" id="{A033014E-5873-349A-D8D6-5D8AAFAA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19" y="386229"/>
            <a:ext cx="1009806" cy="10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DB0-0856-F035-102E-C3FB44A5C58D}"/>
              </a:ext>
            </a:extLst>
          </p:cNvPr>
          <p:cNvSpPr txBox="1">
            <a:spLocks/>
          </p:cNvSpPr>
          <p:nvPr/>
        </p:nvSpPr>
        <p:spPr>
          <a:xfrm>
            <a:off x="648755" y="566004"/>
            <a:ext cx="10867412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Georgia" panose="02040502050405020303" pitchFamily="18" charset="0"/>
              </a:rPr>
              <a:t>Intelligenza Artificiale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4CBA-9B2B-8650-20FC-8B71D714E83D}"/>
              </a:ext>
            </a:extLst>
          </p:cNvPr>
          <p:cNvSpPr txBox="1">
            <a:spLocks/>
          </p:cNvSpPr>
          <p:nvPr/>
        </p:nvSpPr>
        <p:spPr>
          <a:xfrm>
            <a:off x="260263" y="2016761"/>
            <a:ext cx="11671474" cy="397805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900" dirty="0">
              <a:latin typeface="Georgia" panose="02040502050405020303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F10687-B22B-86CF-CD2A-C237B347C190}"/>
              </a:ext>
            </a:extLst>
          </p:cNvPr>
          <p:cNvSpPr txBox="1"/>
          <p:nvPr/>
        </p:nvSpPr>
        <p:spPr>
          <a:xfrm>
            <a:off x="648755" y="1818451"/>
            <a:ext cx="108674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2000" b="1" dirty="0">
                <a:latin typeface="Georgia" panose="02040502050405020303" pitchFamily="18" charset="0"/>
              </a:rPr>
              <a:t>Chatbot nutrizionali </a:t>
            </a:r>
            <a:r>
              <a:rPr lang="it-IT" sz="2000" dirty="0">
                <a:latin typeface="Georgia" panose="02040502050405020303" pitchFamily="18" charset="0"/>
              </a:rPr>
              <a:t>- in grado di fornire risposte personalizzate sui pasti, ricordare l’assunzione di integratori o valutare la qualità dell’alimentazione del paziente sulla base dei dati inseriti.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000" b="1" dirty="0">
                <a:latin typeface="Georgia" panose="02040502050405020303" pitchFamily="18" charset="0"/>
              </a:rPr>
              <a:t>Algoritmi predittivi per rischio malnutrizione/aderenza </a:t>
            </a:r>
            <a:r>
              <a:rPr lang="it-IT" sz="2000" dirty="0">
                <a:latin typeface="Georgia" panose="02040502050405020303" pitchFamily="18" charset="0"/>
              </a:rPr>
              <a:t>- possono analizzare i trend di peso o di apporto PT e segnalare precocemente un rischio di malnutrizione o di scarso follow-up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000" b="1" dirty="0">
                <a:latin typeface="Georgia" panose="02040502050405020303" pitchFamily="18" charset="0"/>
              </a:rPr>
              <a:t>Analisi dati alimentari e attività fisica </a:t>
            </a:r>
            <a:r>
              <a:rPr lang="it-IT" sz="2000" dirty="0">
                <a:latin typeface="Georgia" panose="02040502050405020303" pitchFamily="18" charset="0"/>
              </a:rPr>
              <a:t>- provenienti dai </a:t>
            </a:r>
            <a:r>
              <a:rPr lang="it-IT" sz="2000" b="1" i="1" dirty="0">
                <a:latin typeface="Georgia" panose="02040502050405020303" pitchFamily="18" charset="0"/>
              </a:rPr>
              <a:t>dispositivi wearable </a:t>
            </a:r>
            <a:r>
              <a:rPr lang="it-IT" sz="2000" dirty="0">
                <a:latin typeface="Georgia" panose="02040502050405020303" pitchFamily="18" charset="0"/>
              </a:rPr>
              <a:t>— come braccialetti o bilance connesse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F64D47-8965-71AF-E6CF-C51F193E96DD}"/>
              </a:ext>
            </a:extLst>
          </p:cNvPr>
          <p:cNvSpPr txBox="1"/>
          <p:nvPr/>
        </p:nvSpPr>
        <p:spPr>
          <a:xfrm>
            <a:off x="1265274" y="4836785"/>
            <a:ext cx="9634374" cy="868414"/>
          </a:xfrm>
          <a:prstGeom prst="rect">
            <a:avLst/>
          </a:prstGeom>
          <a:solidFill>
            <a:srgbClr val="DD9639">
              <a:alpha val="31099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Georgia" panose="02040502050405020303" pitchFamily="18" charset="0"/>
              </a:rPr>
              <a:t>L’obiettivo non è sostituire il professionista, ma fornirgli strumenti di supporto decisionale, per rendere l’intervento più tempestivo e personalizzato.</a:t>
            </a:r>
          </a:p>
        </p:txBody>
      </p:sp>
      <p:pic>
        <p:nvPicPr>
          <p:cNvPr id="2052" name="Picture 4" descr="Intelligenza artificiale icona Logo simbolo vettore IA. Apprendimento  profondo e la tecnologia futura Concept Design Immagine e Vettoriale - Alamy">
            <a:extLst>
              <a:ext uri="{FF2B5EF4-FFF2-40B4-BE49-F238E27FC236}">
                <a16:creationId xmlns:a16="http://schemas.microsoft.com/office/drawing/2014/main" id="{A5633E8C-7C8E-13FA-ADF9-70164840B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6" b="16810"/>
          <a:stretch/>
        </p:blipFill>
        <p:spPr bwMode="auto">
          <a:xfrm>
            <a:off x="9333323" y="151791"/>
            <a:ext cx="2858677" cy="21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DB0-0856-F035-102E-C3FB44A5C58D}"/>
              </a:ext>
            </a:extLst>
          </p:cNvPr>
          <p:cNvSpPr txBox="1">
            <a:spLocks/>
          </p:cNvSpPr>
          <p:nvPr/>
        </p:nvSpPr>
        <p:spPr>
          <a:xfrm>
            <a:off x="662294" y="557185"/>
            <a:ext cx="10867412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Georgia" panose="02040502050405020303" pitchFamily="18" charset="0"/>
              </a:rPr>
              <a:t>App e Piattaforme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4CBA-9B2B-8650-20FC-8B71D714E83D}"/>
              </a:ext>
            </a:extLst>
          </p:cNvPr>
          <p:cNvSpPr txBox="1">
            <a:spLocks/>
          </p:cNvSpPr>
          <p:nvPr/>
        </p:nvSpPr>
        <p:spPr>
          <a:xfrm>
            <a:off x="260263" y="2016761"/>
            <a:ext cx="11671474" cy="397805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900" dirty="0">
              <a:latin typeface="Georgia" panose="02040502050405020303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F10687-B22B-86CF-CD2A-C237B347C190}"/>
              </a:ext>
            </a:extLst>
          </p:cNvPr>
          <p:cNvSpPr txBox="1"/>
          <p:nvPr/>
        </p:nvSpPr>
        <p:spPr>
          <a:xfrm>
            <a:off x="662294" y="1886540"/>
            <a:ext cx="108674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b="1" dirty="0">
                <a:latin typeface="Georgia" panose="02040502050405020303" pitchFamily="18" charset="0"/>
              </a:rPr>
              <a:t>Diario alimentare digitale </a:t>
            </a:r>
            <a:r>
              <a:rPr lang="it-IT" dirty="0">
                <a:latin typeface="Georgia" panose="02040502050405020303" pitchFamily="18" charset="0"/>
              </a:rPr>
              <a:t>- spesso semplificato dal riconoscimento fotografico dei cibi o da registrazioni vocali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latin typeface="Georgia" panose="02040502050405020303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 err="1">
                <a:latin typeface="Georgia" panose="02040502050405020303" pitchFamily="18" charset="0"/>
              </a:rPr>
              <a:t>Reminder</a:t>
            </a:r>
            <a:r>
              <a:rPr lang="it-IT" b="1" dirty="0">
                <a:latin typeface="Georgia" panose="02040502050405020303" pitchFamily="18" charset="0"/>
              </a:rPr>
              <a:t> </a:t>
            </a:r>
            <a:r>
              <a:rPr lang="it-IT" dirty="0">
                <a:latin typeface="Georgia" panose="02040502050405020303" pitchFamily="18" charset="0"/>
              </a:rPr>
              <a:t>su pasti, integrazione, idratazione - aiutando il paziente a mantenere la routine post-operatoria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latin typeface="Georgia" panose="02040502050405020303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err="1">
                <a:latin typeface="Georgia" panose="02040502050405020303" pitchFamily="18" charset="0"/>
              </a:rPr>
              <a:t>Televisite</a:t>
            </a:r>
            <a:r>
              <a:rPr lang="it-IT" dirty="0">
                <a:latin typeface="Georgia" panose="02040502050405020303" pitchFamily="18" charset="0"/>
              </a:rPr>
              <a:t> e messaggistica con team - </a:t>
            </a:r>
            <a:r>
              <a:rPr lang="it-IT" b="1" dirty="0">
                <a:latin typeface="Georgia" panose="02040502050405020303" pitchFamily="18" charset="0"/>
              </a:rPr>
              <a:t>interazione in tempo reale</a:t>
            </a:r>
            <a:r>
              <a:rPr lang="it-IT" dirty="0">
                <a:latin typeface="Georgia" panose="02040502050405020303" pitchFamily="18" charset="0"/>
              </a:rPr>
              <a:t> con il team: il paziente può inviare aggiornamenti, ricevere feedback o partecipare a programmi di </a:t>
            </a:r>
            <a:r>
              <a:rPr lang="it-IT" dirty="0" err="1">
                <a:latin typeface="Georgia" panose="02040502050405020303" pitchFamily="18" charset="0"/>
              </a:rPr>
              <a:t>telemonitoraggio</a:t>
            </a:r>
            <a:endParaRPr lang="it-IT" dirty="0">
              <a:latin typeface="Georgia" panose="02040502050405020303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62A046-4D37-372F-CAA8-CD5750D2BE2E}"/>
              </a:ext>
            </a:extLst>
          </p:cNvPr>
          <p:cNvSpPr txBox="1"/>
          <p:nvPr/>
        </p:nvSpPr>
        <p:spPr>
          <a:xfrm>
            <a:off x="1387315" y="4610903"/>
            <a:ext cx="88872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latin typeface="Georgia" panose="02040502050405020303" pitchFamily="18" charset="0"/>
              </a:rPr>
              <a:t>Questi strumenti, se scelti con attenzione e integrati nel percorso </a:t>
            </a:r>
            <a:r>
              <a:rPr lang="it-IT" i="1" dirty="0" err="1">
                <a:latin typeface="Georgia" panose="02040502050405020303" pitchFamily="18" charset="0"/>
              </a:rPr>
              <a:t>bariatrico</a:t>
            </a:r>
            <a:r>
              <a:rPr lang="it-IT" i="1" dirty="0">
                <a:latin typeface="Georgia" panose="02040502050405020303" pitchFamily="18" charset="0"/>
              </a:rPr>
              <a:t>, possono migliorare l’aderenza e favorire un senso di responsabilità condivisa tra paziente e professionista</a:t>
            </a:r>
          </a:p>
        </p:txBody>
      </p:sp>
      <p:pic>
        <p:nvPicPr>
          <p:cNvPr id="8" name="Picture 3" descr="60.100 Piattaforma Illustrazioni stock, grafiche vettoriali royalty-free e  clip art - iStock | Web, Platform, Social">
            <a:extLst>
              <a:ext uri="{FF2B5EF4-FFF2-40B4-BE49-F238E27FC236}">
                <a16:creationId xmlns:a16="http://schemas.microsoft.com/office/drawing/2014/main" id="{63D00114-FA4B-9680-D164-C9A490A0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564" y="28383"/>
            <a:ext cx="1858157" cy="18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DB0-0856-F035-102E-C3FB44A5C58D}"/>
              </a:ext>
            </a:extLst>
          </p:cNvPr>
          <p:cNvSpPr txBox="1">
            <a:spLocks/>
          </p:cNvSpPr>
          <p:nvPr/>
        </p:nvSpPr>
        <p:spPr>
          <a:xfrm>
            <a:off x="942298" y="474702"/>
            <a:ext cx="10867412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Constantia" panose="02030602050306030303" pitchFamily="18" charset="0"/>
              </a:rPr>
              <a:t>Integrazione nel percorso </a:t>
            </a:r>
            <a:r>
              <a:rPr lang="it-IT" dirty="0" err="1">
                <a:latin typeface="Constantia" panose="02030602050306030303" pitchFamily="18" charset="0"/>
              </a:rPr>
              <a:t>bariatrico</a:t>
            </a:r>
            <a:endParaRPr lang="it-IT" dirty="0">
              <a:latin typeface="Constantia" panose="02030602050306030303" pitchFamily="18" charset="0"/>
            </a:endParaRPr>
          </a:p>
        </p:txBody>
      </p:sp>
      <p:pic>
        <p:nvPicPr>
          <p:cNvPr id="3" name="Immagine 2" descr="Immagine che contiene serpente&#10;&#10;Descrizione generata automaticamente con attendibilità media">
            <a:extLst>
              <a:ext uri="{FF2B5EF4-FFF2-40B4-BE49-F238E27FC236}">
                <a16:creationId xmlns:a16="http://schemas.microsoft.com/office/drawing/2014/main" id="{03374927-5251-DF1D-6558-94EE2B55AE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3037" r="6451"/>
          <a:stretch/>
        </p:blipFill>
        <p:spPr>
          <a:xfrm>
            <a:off x="662294" y="1243623"/>
            <a:ext cx="10867412" cy="47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DB0-0856-F035-102E-C3FB44A5C58D}"/>
              </a:ext>
            </a:extLst>
          </p:cNvPr>
          <p:cNvSpPr txBox="1">
            <a:spLocks/>
          </p:cNvSpPr>
          <p:nvPr/>
        </p:nvSpPr>
        <p:spPr>
          <a:xfrm>
            <a:off x="942298" y="474702"/>
            <a:ext cx="10867412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Constantia" panose="02030602050306030303" pitchFamily="18" charset="0"/>
              </a:rPr>
              <a:t>Integrazione nel percorso </a:t>
            </a:r>
            <a:r>
              <a:rPr lang="it-IT" dirty="0" err="1">
                <a:latin typeface="Constantia" panose="02030602050306030303" pitchFamily="18" charset="0"/>
              </a:rPr>
              <a:t>bariatrico</a:t>
            </a:r>
            <a:endParaRPr lang="it-IT" dirty="0">
              <a:latin typeface="Constantia" panose="02030602050306030303" pitchFamily="18" charset="0"/>
            </a:endParaRPr>
          </a:p>
        </p:txBody>
      </p:sp>
      <p:pic>
        <p:nvPicPr>
          <p:cNvPr id="9" name="Immagine 8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6D588B0D-B96A-9C88-CF0A-A7C85623FB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1"/>
          <a:stretch/>
        </p:blipFill>
        <p:spPr>
          <a:xfrm>
            <a:off x="127000" y="1012374"/>
            <a:ext cx="3334657" cy="4620637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1D31DF7E-38D6-ECA9-9ADA-CC8B62389C25}"/>
              </a:ext>
            </a:extLst>
          </p:cNvPr>
          <p:cNvGrpSpPr/>
          <p:nvPr/>
        </p:nvGrpSpPr>
        <p:grpSpPr>
          <a:xfrm>
            <a:off x="3461656" y="1012374"/>
            <a:ext cx="4484915" cy="4819339"/>
            <a:chOff x="3461656" y="1143000"/>
            <a:chExt cx="4484915" cy="481933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5EDB38D-ED06-AF4C-8CCD-D8C80CDCECC4}"/>
                </a:ext>
              </a:extLst>
            </p:cNvPr>
            <p:cNvSpPr txBox="1"/>
            <p:nvPr/>
          </p:nvSpPr>
          <p:spPr>
            <a:xfrm>
              <a:off x="4713534" y="5131342"/>
              <a:ext cx="286292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i="1" dirty="0">
                  <a:latin typeface="Georgia" panose="02040502050405020303" pitchFamily="18" charset="0"/>
                </a:rPr>
                <a:t>Aiutano il paziente a </a:t>
              </a:r>
              <a:r>
                <a:rPr lang="it-IT" sz="1600" b="1" i="1" dirty="0">
                  <a:latin typeface="Georgia" panose="02040502050405020303" pitchFamily="18" charset="0"/>
                </a:rPr>
                <a:t>non sentirsi solo</a:t>
              </a:r>
              <a:r>
                <a:rPr lang="it-IT" sz="1600" i="1" dirty="0">
                  <a:latin typeface="Georgia" panose="02040502050405020303" pitchFamily="18" charset="0"/>
                </a:rPr>
                <a:t> e a mantenere il contatto con il team</a:t>
              </a:r>
            </a:p>
          </p:txBody>
        </p:sp>
        <p:pic>
          <p:nvPicPr>
            <p:cNvPr id="4" name="Immagine 3" descr="Immagine che contiene testo, schermata, Carattere, Blu elettrico&#10;&#10;Descrizione generata automaticamente">
              <a:extLst>
                <a:ext uri="{FF2B5EF4-FFF2-40B4-BE49-F238E27FC236}">
                  <a16:creationId xmlns:a16="http://schemas.microsoft.com/office/drawing/2014/main" id="{B3D9CC42-D87C-A935-8B7F-9874B9850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39" r="35188"/>
            <a:stretch/>
          </p:blipFill>
          <p:spPr>
            <a:xfrm>
              <a:off x="3461656" y="1143000"/>
              <a:ext cx="4484915" cy="4620637"/>
            </a:xfrm>
            <a:prstGeom prst="rect">
              <a:avLst/>
            </a:prstGeom>
          </p:spPr>
        </p:pic>
      </p:grpSp>
      <p:pic>
        <p:nvPicPr>
          <p:cNvPr id="7" name="Immagine 6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7FA48525-5DC2-76D4-D962-6A191E072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1"/>
          <a:stretch/>
        </p:blipFill>
        <p:spPr>
          <a:xfrm>
            <a:off x="7903028" y="1012374"/>
            <a:ext cx="4288971" cy="462063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01E199E-23C0-0AB2-C40B-AD077B6C6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93" y="4887922"/>
            <a:ext cx="1256118" cy="125611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8024ACE-6BF8-DD50-FE4A-2C780BD76E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26" t="11040" r="31250" b="11040"/>
          <a:stretch/>
        </p:blipFill>
        <p:spPr>
          <a:xfrm>
            <a:off x="10349169" y="4932543"/>
            <a:ext cx="586519" cy="1211498"/>
          </a:xfrm>
          <a:prstGeom prst="rect">
            <a:avLst/>
          </a:prstGeom>
        </p:spPr>
      </p:pic>
      <p:cxnSp>
        <p:nvCxnSpPr>
          <p:cNvPr id="22" name="Connettore 7 21">
            <a:extLst>
              <a:ext uri="{FF2B5EF4-FFF2-40B4-BE49-F238E27FC236}">
                <a16:creationId xmlns:a16="http://schemas.microsoft.com/office/drawing/2014/main" id="{735251A2-D838-A930-BD0D-931504AE9BC5}"/>
              </a:ext>
            </a:extLst>
          </p:cNvPr>
          <p:cNvCxnSpPr>
            <a:cxnSpLocks/>
          </p:cNvCxnSpPr>
          <p:nvPr/>
        </p:nvCxnSpPr>
        <p:spPr>
          <a:xfrm>
            <a:off x="2205345" y="5312229"/>
            <a:ext cx="2138075" cy="519484"/>
          </a:xfrm>
          <a:prstGeom prst="curvedConnector3">
            <a:avLst>
              <a:gd name="adj1" fmla="val 50000"/>
            </a:avLst>
          </a:prstGeom>
          <a:ln w="444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7 25">
            <a:extLst>
              <a:ext uri="{FF2B5EF4-FFF2-40B4-BE49-F238E27FC236}">
                <a16:creationId xmlns:a16="http://schemas.microsoft.com/office/drawing/2014/main" id="{9D3B35E4-DB3C-97A4-77EA-CA32252E5B81}"/>
              </a:ext>
            </a:extLst>
          </p:cNvPr>
          <p:cNvCxnSpPr>
            <a:cxnSpLocks/>
          </p:cNvCxnSpPr>
          <p:nvPr/>
        </p:nvCxnSpPr>
        <p:spPr>
          <a:xfrm>
            <a:off x="7946571" y="5312229"/>
            <a:ext cx="2138075" cy="519484"/>
          </a:xfrm>
          <a:prstGeom prst="curvedConnector3">
            <a:avLst>
              <a:gd name="adj1" fmla="val 50000"/>
            </a:avLst>
          </a:prstGeom>
          <a:ln w="444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8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DB0-0856-F035-102E-C3FB44A5C58D}"/>
              </a:ext>
            </a:extLst>
          </p:cNvPr>
          <p:cNvSpPr txBox="1">
            <a:spLocks/>
          </p:cNvSpPr>
          <p:nvPr/>
        </p:nvSpPr>
        <p:spPr>
          <a:xfrm>
            <a:off x="838757" y="537808"/>
            <a:ext cx="10867412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Constantia" panose="02030602050306030303" pitchFamily="18" charset="0"/>
              </a:rPr>
              <a:t>Limiti e criticità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4CBA-9B2B-8650-20FC-8B71D714E83D}"/>
              </a:ext>
            </a:extLst>
          </p:cNvPr>
          <p:cNvSpPr txBox="1">
            <a:spLocks/>
          </p:cNvSpPr>
          <p:nvPr/>
        </p:nvSpPr>
        <p:spPr>
          <a:xfrm>
            <a:off x="1324588" y="1502215"/>
            <a:ext cx="10867412" cy="141223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latin typeface="Constantia" panose="02030602050306030303" pitchFamily="18" charset="0"/>
              </a:rPr>
              <a:t>Sovraccarico tecnologico / perdita del contatto umano</a:t>
            </a:r>
            <a:br>
              <a:rPr lang="it-IT" sz="1800" b="1" dirty="0">
                <a:latin typeface="Constantia" panose="02030602050306030303" pitchFamily="18" charset="0"/>
              </a:rPr>
            </a:br>
            <a:r>
              <a:rPr lang="it-IT" sz="1800" b="1" dirty="0">
                <a:latin typeface="Constantia" panose="02030602050306030303" pitchFamily="18" charset="0"/>
              </a:rPr>
              <a:t>- </a:t>
            </a:r>
            <a:r>
              <a:rPr lang="it-IT" sz="1800" dirty="0">
                <a:latin typeface="Constantia" panose="02030602050306030303" pitchFamily="18" charset="0"/>
              </a:rPr>
              <a:t>Troppe app, notifiche e dati possono confondere o stancare il paziente.</a:t>
            </a:r>
            <a:br>
              <a:rPr lang="it-IT" sz="1800" dirty="0">
                <a:latin typeface="Constantia" panose="02030602050306030303" pitchFamily="18" charset="0"/>
              </a:rPr>
            </a:br>
            <a:r>
              <a:rPr lang="it-IT" sz="1800" dirty="0">
                <a:latin typeface="Constantia" panose="02030602050306030303" pitchFamily="18" charset="0"/>
              </a:rPr>
              <a:t>- Il rischio è che il </a:t>
            </a:r>
            <a:r>
              <a:rPr lang="it-IT" sz="1800" b="1" dirty="0">
                <a:latin typeface="Constantia" panose="02030602050306030303" pitchFamily="18" charset="0"/>
              </a:rPr>
              <a:t>contatto umano e la relazione con il dietista vengano ridotti</a:t>
            </a:r>
            <a:r>
              <a:rPr lang="it-IT" sz="1800" dirty="0">
                <a:latin typeface="Constantia" panose="02030602050306030303" pitchFamily="18" charset="0"/>
              </a:rPr>
              <a:t>, se ci si affida solo agli strumenti digitali.</a:t>
            </a:r>
          </a:p>
          <a:p>
            <a:r>
              <a:rPr lang="it-IT" sz="1800" b="1" dirty="0">
                <a:latin typeface="Constantia" panose="02030602050306030303" pitchFamily="18" charset="0"/>
              </a:rPr>
              <a:t>Validazione scientifica limitata</a:t>
            </a:r>
            <a:br>
              <a:rPr lang="it-IT" sz="1800" b="1" dirty="0">
                <a:latin typeface="Constantia" panose="02030602050306030303" pitchFamily="18" charset="0"/>
              </a:rPr>
            </a:br>
            <a:r>
              <a:rPr lang="it-IT" sz="1800" b="1" dirty="0">
                <a:latin typeface="Constantia" panose="02030602050306030303" pitchFamily="18" charset="0"/>
              </a:rPr>
              <a:t>- </a:t>
            </a:r>
            <a:r>
              <a:rPr lang="it-IT" sz="1800" dirty="0">
                <a:latin typeface="Constantia" panose="02030602050306030303" pitchFamily="18" charset="0"/>
              </a:rPr>
              <a:t>Molte app commerciali non sono basate su linee guida nutrizionali aggiornate o non hanno studi scientifici a supporto. È importante scegliere strumenti </a:t>
            </a:r>
            <a:r>
              <a:rPr lang="it-IT" sz="1800" b="1" dirty="0">
                <a:latin typeface="Constantia" panose="02030602050306030303" pitchFamily="18" charset="0"/>
              </a:rPr>
              <a:t>affidabili e validati</a:t>
            </a:r>
            <a:r>
              <a:rPr lang="it-IT" sz="1800" dirty="0">
                <a:latin typeface="Constantia" panose="02030602050306030303" pitchFamily="18" charset="0"/>
              </a:rPr>
              <a:t>.</a:t>
            </a:r>
          </a:p>
          <a:p>
            <a:r>
              <a:rPr lang="it-IT" sz="1800" b="1" dirty="0">
                <a:latin typeface="Constantia" panose="02030602050306030303" pitchFamily="18" charset="0"/>
              </a:rPr>
              <a:t>Privacy e sicurezza dei dati</a:t>
            </a:r>
            <a:br>
              <a:rPr lang="it-IT" sz="1800" b="1" dirty="0">
                <a:latin typeface="Constantia" panose="02030602050306030303" pitchFamily="18" charset="0"/>
              </a:rPr>
            </a:br>
            <a:r>
              <a:rPr lang="it-IT" sz="1800" b="1" dirty="0">
                <a:latin typeface="Constantia" panose="02030602050306030303" pitchFamily="18" charset="0"/>
              </a:rPr>
              <a:t>- </a:t>
            </a:r>
            <a:r>
              <a:rPr lang="it-IT" sz="1800" dirty="0">
                <a:latin typeface="Constantia" panose="02030602050306030303" pitchFamily="18" charset="0"/>
              </a:rPr>
              <a:t>I dati nutrizionali e sanitari dei pazienti sono sensibili.</a:t>
            </a:r>
            <a:br>
              <a:rPr lang="it-IT" sz="1800" dirty="0">
                <a:latin typeface="Constantia" panose="02030602050306030303" pitchFamily="18" charset="0"/>
              </a:rPr>
            </a:br>
            <a:r>
              <a:rPr lang="it-IT" sz="1800" dirty="0">
                <a:latin typeface="Constantia" panose="02030602050306030303" pitchFamily="18" charset="0"/>
              </a:rPr>
              <a:t>- Bisogna garantire che le app rispettino </a:t>
            </a:r>
            <a:r>
              <a:rPr lang="it-IT" sz="1800" b="1" dirty="0">
                <a:latin typeface="Constantia" panose="02030602050306030303" pitchFamily="18" charset="0"/>
              </a:rPr>
              <a:t>normative GDPR/HIPAA</a:t>
            </a:r>
            <a:r>
              <a:rPr lang="it-IT" sz="1800" dirty="0">
                <a:latin typeface="Constantia" panose="02030602050306030303" pitchFamily="18" charset="0"/>
              </a:rPr>
              <a:t> e siano sicure.</a:t>
            </a:r>
          </a:p>
          <a:p>
            <a:r>
              <a:rPr lang="it-IT" sz="1800" b="1" dirty="0">
                <a:latin typeface="Constantia" panose="02030602050306030303" pitchFamily="18" charset="0"/>
              </a:rPr>
              <a:t>Necessità di supervisione clinica</a:t>
            </a:r>
            <a:br>
              <a:rPr lang="it-IT" sz="1800" b="1" dirty="0">
                <a:latin typeface="Constantia" panose="02030602050306030303" pitchFamily="18" charset="0"/>
              </a:rPr>
            </a:br>
            <a:r>
              <a:rPr lang="it-IT" sz="1800" b="1" dirty="0">
                <a:latin typeface="Constantia" panose="02030602050306030303" pitchFamily="18" charset="0"/>
              </a:rPr>
              <a:t>- </a:t>
            </a:r>
            <a:r>
              <a:rPr lang="it-IT" sz="1800" dirty="0">
                <a:latin typeface="Constantia" panose="02030602050306030303" pitchFamily="18" charset="0"/>
              </a:rPr>
              <a:t>I dati forniti dal paziente vanno sempre </a:t>
            </a:r>
            <a:r>
              <a:rPr lang="it-IT" sz="1800" b="1" dirty="0">
                <a:latin typeface="Constantia" panose="02030602050306030303" pitchFamily="18" charset="0"/>
              </a:rPr>
              <a:t>interpretati da un professionista</a:t>
            </a:r>
            <a:r>
              <a:rPr lang="it-IT" sz="1800" dirty="0">
                <a:latin typeface="Constantia" panose="02030602050306030303" pitchFamily="18" charset="0"/>
              </a:rPr>
              <a:t>.</a:t>
            </a:r>
            <a:br>
              <a:rPr lang="it-IT" sz="1800" dirty="0">
                <a:latin typeface="Constantia" panose="02030602050306030303" pitchFamily="18" charset="0"/>
              </a:rPr>
            </a:br>
            <a:r>
              <a:rPr lang="it-IT" sz="1800" dirty="0">
                <a:latin typeface="Constantia" panose="02030602050306030303" pitchFamily="18" charset="0"/>
              </a:rPr>
              <a:t>- La tecnologia non può sostituire la valutazione clinica del dietista.</a:t>
            </a:r>
          </a:p>
          <a:p>
            <a:pPr>
              <a:buFont typeface="Wingdings" pitchFamily="2" charset="2"/>
              <a:buChar char="v"/>
            </a:pPr>
            <a:endParaRPr lang="it-IT" sz="1800" dirty="0">
              <a:latin typeface="Constantia" panose="020306020503060303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C5D9FB-65D1-2F22-50FB-86D450BD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871" y="4217871"/>
            <a:ext cx="1625600" cy="16256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2E0B02D-7F7F-AD38-7F16-7BA42C40A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67" y="1620123"/>
            <a:ext cx="1176421" cy="117642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FDD31D-4591-DEE9-8265-F3C06EC97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43" y="2914452"/>
            <a:ext cx="816470" cy="8164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01BEB1-7510-2161-7736-D7BF11234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32" y="3878859"/>
            <a:ext cx="816471" cy="816471"/>
          </a:xfrm>
          <a:prstGeom prst="rect">
            <a:avLst/>
          </a:prstGeom>
        </p:spPr>
      </p:pic>
      <p:pic>
        <p:nvPicPr>
          <p:cNvPr id="10" name="Immagine 9" descr="Immagine che contiene frutto, disegno, mela, clipart&#10;&#10;Descrizione generata automaticamente">
            <a:extLst>
              <a:ext uri="{FF2B5EF4-FFF2-40B4-BE49-F238E27FC236}">
                <a16:creationId xmlns:a16="http://schemas.microsoft.com/office/drawing/2014/main" id="{A7224631-430C-1953-14FA-DCBADAB619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8" y="4813237"/>
            <a:ext cx="874278" cy="9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DB0-0856-F035-102E-C3FB44A5C58D}"/>
              </a:ext>
            </a:extLst>
          </p:cNvPr>
          <p:cNvSpPr txBox="1">
            <a:spLocks/>
          </p:cNvSpPr>
          <p:nvPr/>
        </p:nvSpPr>
        <p:spPr>
          <a:xfrm>
            <a:off x="525204" y="400113"/>
            <a:ext cx="10867412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latin typeface="Constantia" panose="02030602050306030303" pitchFamily="18" charset="0"/>
              </a:rPr>
              <a:t>Il ruolo dell’esperto di nutrizione digitale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4CBA-9B2B-8650-20FC-8B71D714E83D}"/>
              </a:ext>
            </a:extLst>
          </p:cNvPr>
          <p:cNvSpPr txBox="1">
            <a:spLocks/>
          </p:cNvSpPr>
          <p:nvPr/>
        </p:nvSpPr>
        <p:spPr>
          <a:xfrm>
            <a:off x="239852" y="1408899"/>
            <a:ext cx="7884806" cy="141223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it-IT" b="1" dirty="0">
                <a:latin typeface="Constantia" panose="02030602050306030303" pitchFamily="18" charset="0"/>
              </a:rPr>
              <a:t>Selezione strumenti affidabili: </a:t>
            </a:r>
            <a:r>
              <a:rPr lang="it-IT" dirty="0">
                <a:latin typeface="Constantia" panose="02030602050306030303" pitchFamily="18" charset="0"/>
              </a:rPr>
              <a:t>Non tutte le app o piattaforme sono valide: il professionista valuta quali sono </a:t>
            </a:r>
            <a:r>
              <a:rPr lang="it-IT" b="1" dirty="0">
                <a:latin typeface="Constantia" panose="02030602050306030303" pitchFamily="18" charset="0"/>
              </a:rPr>
              <a:t>scientificamente affidabili e sicure</a:t>
            </a:r>
            <a:r>
              <a:rPr lang="it-IT" dirty="0">
                <a:latin typeface="Constantia" panose="02030602050306030303" pitchFamily="18" charset="0"/>
              </a:rPr>
              <a:t>.</a:t>
            </a:r>
            <a:endParaRPr lang="it-IT" b="1" dirty="0">
              <a:latin typeface="Constantia" panose="02030602050306030303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b="1" dirty="0">
                <a:latin typeface="Constantia" panose="02030602050306030303" pitchFamily="18" charset="0"/>
              </a:rPr>
              <a:t>Interpretazione dati pazienti: </a:t>
            </a:r>
            <a:r>
              <a:rPr lang="it-IT" dirty="0">
                <a:latin typeface="Constantia" panose="02030602050306030303" pitchFamily="18" charset="0"/>
              </a:rPr>
              <a:t>I pazienti inseriscono dati su app o dispositivi - il professionista </a:t>
            </a:r>
            <a:r>
              <a:rPr lang="it-IT" b="1" dirty="0">
                <a:latin typeface="Constantia" panose="02030602050306030303" pitchFamily="18" charset="0"/>
              </a:rPr>
              <a:t>analizza queste informazioni</a:t>
            </a:r>
            <a:r>
              <a:rPr lang="it-IT" dirty="0">
                <a:latin typeface="Constantia" panose="02030602050306030303" pitchFamily="18" charset="0"/>
              </a:rPr>
              <a:t>, capisce aderenza, carenze o problemi emergenti.</a:t>
            </a:r>
            <a:endParaRPr lang="it-IT" b="1" dirty="0">
              <a:latin typeface="Constantia" panose="02030602050306030303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b="1" dirty="0">
                <a:latin typeface="Constantia" panose="02030602050306030303" pitchFamily="18" charset="0"/>
              </a:rPr>
              <a:t>Educazione all’uso consapevole della tecnologia: i</a:t>
            </a:r>
            <a:r>
              <a:rPr lang="it-IT" dirty="0">
                <a:latin typeface="Constantia" panose="02030602050306030303" pitchFamily="18" charset="0"/>
              </a:rPr>
              <a:t>l professionista insegna al paziente </a:t>
            </a:r>
            <a:r>
              <a:rPr lang="it-IT" b="1" dirty="0">
                <a:latin typeface="Constantia" panose="02030602050306030303" pitchFamily="18" charset="0"/>
              </a:rPr>
              <a:t>come usare correttamente le app e la tecnologia</a:t>
            </a:r>
            <a:r>
              <a:rPr lang="it-IT" dirty="0">
                <a:latin typeface="Constantia" panose="02030602050306030303" pitchFamily="18" charset="0"/>
              </a:rPr>
              <a:t>, evitando errori o interpretazioni sbagliate.</a:t>
            </a:r>
            <a:endParaRPr lang="it-IT" b="1" dirty="0">
              <a:latin typeface="Constantia" panose="02030602050306030303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b="1" dirty="0">
                <a:latin typeface="Constantia" panose="02030602050306030303" pitchFamily="18" charset="0"/>
              </a:rPr>
              <a:t>Mantiene contatto umano: n</a:t>
            </a:r>
            <a:r>
              <a:rPr lang="it-IT" dirty="0">
                <a:latin typeface="Constantia" panose="02030602050306030303" pitchFamily="18" charset="0"/>
              </a:rPr>
              <a:t>onostante la tecnologia, il professionista resta il </a:t>
            </a:r>
            <a:r>
              <a:rPr lang="it-IT" b="1" dirty="0">
                <a:latin typeface="Constantia" panose="02030602050306030303" pitchFamily="18" charset="0"/>
              </a:rPr>
              <a:t>punto di riferimento principale</a:t>
            </a:r>
            <a:r>
              <a:rPr lang="it-IT" dirty="0">
                <a:latin typeface="Constantia" panose="02030602050306030303" pitchFamily="18" charset="0"/>
              </a:rPr>
              <a:t>, garantendo empatia, supporto e motivazione.</a:t>
            </a:r>
            <a:endParaRPr lang="it-IT" b="1" dirty="0">
              <a:latin typeface="Constantia" panose="02030602050306030303" pitchFamily="18" charset="0"/>
            </a:endParaRPr>
          </a:p>
          <a:p>
            <a:pPr>
              <a:buFont typeface="Wingdings" pitchFamily="2" charset="2"/>
              <a:buChar char="ü"/>
            </a:pPr>
            <a:endParaRPr lang="it-IT" dirty="0">
              <a:latin typeface="Constantia" panose="020306020503060303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91ED87E-4C33-D040-FE52-907EC417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006" y="1969040"/>
            <a:ext cx="2298160" cy="22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7767</TotalTime>
  <Words>924</Words>
  <Application>Microsoft Macintosh PowerPoint</Application>
  <PresentationFormat>Widescreen</PresentationFormat>
  <Paragraphs>56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Calibri</vt:lpstr>
      <vt:lpstr>Chalkduster</vt:lpstr>
      <vt:lpstr>Constantia</vt:lpstr>
      <vt:lpstr>Georgia</vt:lpstr>
      <vt:lpstr>Wingdings</vt:lpstr>
      <vt:lpstr>RetrospectVTI</vt:lpstr>
      <vt:lpstr>DALL’AI ALLE APP: COME USARE LA TECNOLOGIA PER IL SUPPORTO NUTRIZIONALE DEI PAZIENTI BARIATRICI?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cristiano giardiello</cp:lastModifiedBy>
  <cp:revision>71</cp:revision>
  <dcterms:created xsi:type="dcterms:W3CDTF">2022-02-27T17:36:31Z</dcterms:created>
  <dcterms:modified xsi:type="dcterms:W3CDTF">2025-10-26T16:38:50Z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